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  <p:sldMasterId id="2147483707" r:id="rId3"/>
  </p:sldMasterIdLst>
  <p:notesMasterIdLst>
    <p:notesMasterId r:id="rId15"/>
  </p:notesMasterIdLst>
  <p:sldIdLst>
    <p:sldId id="256" r:id="rId4"/>
    <p:sldId id="257" r:id="rId5"/>
    <p:sldId id="258" r:id="rId6"/>
    <p:sldId id="262" r:id="rId7"/>
    <p:sldId id="263" r:id="rId8"/>
    <p:sldId id="264" r:id="rId9"/>
    <p:sldId id="265" r:id="rId10"/>
    <p:sldId id="266" r:id="rId11"/>
    <p:sldId id="259" r:id="rId12"/>
    <p:sldId id="260" r:id="rId13"/>
    <p:sldId id="261" r:id="rId14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6"/>
      <p:bold r:id="rId17"/>
      <p:italic r:id="rId18"/>
      <p:boldItalic r:id="rId19"/>
    </p:embeddedFont>
    <p:embeddedFont>
      <p:font typeface="Helvetica Neue Light" panose="02000403000000020004" pitchFamily="2" charset="0"/>
      <p:regular r:id="rId20"/>
      <p:bold r:id="rId21"/>
      <p:italic r:id="rId22"/>
      <p:boldItalic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anose="020F0502020204030204" pitchFamily="34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88"/>
  </p:normalViewPr>
  <p:slideViewPr>
    <p:cSldViewPr snapToGrid="0">
      <p:cViewPr varScale="1">
        <p:scale>
          <a:sx n="155" d="100"/>
          <a:sy n="155" d="100"/>
        </p:scale>
        <p:origin x="5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9169cdaac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c9169cdaac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9314a66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9314a66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9314a668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9314a668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c9169cdaac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1c9169cdaac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c9169cdaac_2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1c9169cdaac_2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c9169cdaac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c9169cdaac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22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 l="17192" r="17185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3" name="Google Shape;93;p2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6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8" name="Google Shape;118;p2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pt-PT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pt-P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pt-P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pt-PT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pt-PT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pt-PT" sz="18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sz="1800" b="0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5">
            <a:alphaModFix/>
          </a:blip>
          <a:srcRect l="17602" t="1331" r="17989" b="134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 rotWithShape="1">
          <a:blip r:embed="rId6">
            <a:alphaModFix/>
          </a:blip>
          <a:srcRect l="26005" t="16689" r="30257" b="16682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PT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PT"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 b="0" i="0" u="none" strike="noStrike" cap="non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3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6"/>
          <p:cNvPicPr preferRelativeResize="0"/>
          <p:nvPr/>
        </p:nvPicPr>
        <p:blipFill rotWithShape="1">
          <a:blip r:embed="rId2">
            <a:alphaModFix/>
          </a:blip>
          <a:srcRect l="10533" r="1683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8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0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8" name="Google Shape;198;p4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4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6" name="Google Shape;206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8" name="Google Shape;218;p4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9" name="Google Shape;219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4" name="Google Shape;234;p5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38" name="Google Shape;23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7"/>
          <p:cNvPicPr preferRelativeResize="0"/>
          <p:nvPr/>
        </p:nvPicPr>
        <p:blipFill rotWithShape="1">
          <a:blip r:embed="rId2">
            <a:alphaModFix/>
          </a:blip>
          <a:srcRect l="14558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8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1" name="Google Shape;251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2" name="Google Shape;252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6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60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 i="0" u="none" strike="noStrike" cap="non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8" r:id="rId29"/>
    <p:sldLayoutId id="2147483689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DA_FT BERLIN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61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pt-PT" dirty="0" err="1">
                <a:latin typeface="Montserrat"/>
                <a:ea typeface="Montserrat"/>
                <a:cs typeface="Montserrat"/>
                <a:sym typeface="Montserrat"/>
              </a:rPr>
              <a:t>Intro</a:t>
            </a:r>
            <a:r>
              <a:rPr lang="pt-PT" dirty="0">
                <a:latin typeface="Montserrat"/>
                <a:ea typeface="Montserrat"/>
                <a:cs typeface="Montserrat"/>
                <a:sym typeface="Montserrat"/>
              </a:rPr>
              <a:t> to GCP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6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Picture 2" descr="A logo of a cloud&#10;&#10;Description automatically generated">
            <a:extLst>
              <a:ext uri="{FF2B5EF4-FFF2-40B4-BE49-F238E27FC236}">
                <a16:creationId xmlns:a16="http://schemas.microsoft.com/office/drawing/2014/main" id="{D15F84CE-F02C-B054-401C-509C51C48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844" y="2329820"/>
            <a:ext cx="4015946" cy="22489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5"/>
          <p:cNvSpPr txBox="1"/>
          <p:nvPr/>
        </p:nvSpPr>
        <p:spPr>
          <a:xfrm>
            <a:off x="484950" y="3771500"/>
            <a:ext cx="8382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PT" sz="5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Unsupervised </a:t>
            </a:r>
            <a:r>
              <a:rPr lang="pt-PT" sz="5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sz="50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65"/>
          <p:cNvPicPr preferRelativeResize="0"/>
          <p:nvPr/>
        </p:nvPicPr>
        <p:blipFill rotWithShape="1">
          <a:blip r:embed="rId4">
            <a:alphaModFix/>
          </a:blip>
          <a:srcRect l="33453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2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8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 err="1"/>
              <a:t>Understanding</a:t>
            </a:r>
            <a:r>
              <a:rPr lang="pt-PT" sz="4000" dirty="0"/>
              <a:t> </a:t>
            </a:r>
            <a:r>
              <a:rPr lang="pt-PT" sz="4000" dirty="0" err="1"/>
              <a:t>the</a:t>
            </a:r>
            <a:r>
              <a:rPr lang="pt-PT" sz="4000" dirty="0"/>
              <a:t> </a:t>
            </a:r>
            <a:r>
              <a:rPr lang="pt-PT" sz="4000" dirty="0" err="1"/>
              <a:t>Cloud</a:t>
            </a:r>
            <a:endParaRPr sz="4000" dirty="0"/>
          </a:p>
        </p:txBody>
      </p:sp>
      <p:sp>
        <p:nvSpPr>
          <p:cNvPr id="271" name="Google Shape;271;p62"/>
          <p:cNvSpPr txBox="1">
            <a:spLocks noGrp="1"/>
          </p:cNvSpPr>
          <p:nvPr>
            <p:ph type="subTitle" idx="1"/>
          </p:nvPr>
        </p:nvSpPr>
        <p:spPr>
          <a:xfrm>
            <a:off x="311700" y="2012600"/>
            <a:ext cx="8520600" cy="27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saw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Week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8,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computing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delivery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such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computing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software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Internet ("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") </a:t>
            </a:r>
            <a:b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Instead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buying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owning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maintaining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centers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servers,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companies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obtain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third-party</a:t>
            </a:r>
            <a:r>
              <a:rPr lang="pt-PT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provider</a:t>
            </a:r>
            <a:endParaRPr sz="3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3"/>
          <p:cNvSpPr txBox="1"/>
          <p:nvPr/>
        </p:nvSpPr>
        <p:spPr>
          <a:xfrm>
            <a:off x="2300527" y="482150"/>
            <a:ext cx="4358100" cy="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 b="1" dirty="0">
                <a:solidFill>
                  <a:srgbClr val="2DC5FA"/>
                </a:solidFill>
                <a:latin typeface="Roboto Slab" pitchFamily="2" charset="0"/>
                <a:ea typeface="Roboto Slab" pitchFamily="2" charset="0"/>
                <a:cs typeface="Roboto Slab" pitchFamily="2" charset="0"/>
                <a:sym typeface="Roboto"/>
              </a:rPr>
              <a:t>              WHY GCP?</a:t>
            </a:r>
            <a:endParaRPr sz="2500" b="1" dirty="0">
              <a:solidFill>
                <a:srgbClr val="2DC5FA"/>
              </a:solidFill>
              <a:latin typeface="Roboto Slab" pitchFamily="2" charset="0"/>
              <a:ea typeface="Roboto Slab" pitchFamily="2" charset="0"/>
              <a:cs typeface="Roboto Slab" pitchFamily="2" charset="0"/>
              <a:sym typeface="Roboto"/>
            </a:endParaRPr>
          </a:p>
        </p:txBody>
      </p:sp>
      <p:sp>
        <p:nvSpPr>
          <p:cNvPr id="277" name="Google Shape;277;p63"/>
          <p:cNvSpPr txBox="1"/>
          <p:nvPr/>
        </p:nvSpPr>
        <p:spPr>
          <a:xfrm>
            <a:off x="1169800" y="1339450"/>
            <a:ext cx="7242000" cy="3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chemeClr val="dk1"/>
                </a:solidFill>
              </a:rPr>
              <a:t>Google </a:t>
            </a:r>
            <a:r>
              <a:rPr lang="pt-PT" sz="1800" dirty="0" err="1">
                <a:solidFill>
                  <a:schemeClr val="dk1"/>
                </a:solidFill>
              </a:rPr>
              <a:t>Cloud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Platform</a:t>
            </a:r>
            <a:r>
              <a:rPr lang="pt-PT" sz="1800" dirty="0">
                <a:solidFill>
                  <a:schemeClr val="dk1"/>
                </a:solidFill>
              </a:rPr>
              <a:t> (GCP) </a:t>
            </a:r>
            <a:r>
              <a:rPr lang="pt-PT" sz="1800" dirty="0" err="1">
                <a:solidFill>
                  <a:schemeClr val="dk1"/>
                </a:solidFill>
              </a:rPr>
              <a:t>is</a:t>
            </a:r>
            <a:r>
              <a:rPr lang="pt-PT" sz="1800" dirty="0">
                <a:solidFill>
                  <a:schemeClr val="dk1"/>
                </a:solidFill>
              </a:rPr>
              <a:t> a suite </a:t>
            </a:r>
            <a:r>
              <a:rPr lang="pt-PT" sz="1800" dirty="0" err="1">
                <a:solidFill>
                  <a:schemeClr val="dk1"/>
                </a:solidFill>
              </a:rPr>
              <a:t>of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cloud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computing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services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that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run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on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the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same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infrastructure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that</a:t>
            </a:r>
            <a:r>
              <a:rPr lang="pt-PT" sz="1800" dirty="0">
                <a:solidFill>
                  <a:schemeClr val="dk1"/>
                </a:solidFill>
              </a:rPr>
              <a:t> Google uses </a:t>
            </a:r>
            <a:r>
              <a:rPr lang="pt-PT" sz="1800" dirty="0" err="1">
                <a:solidFill>
                  <a:schemeClr val="dk1"/>
                </a:solidFill>
              </a:rPr>
              <a:t>internally</a:t>
            </a:r>
            <a:r>
              <a:rPr lang="pt-PT" sz="1800" dirty="0">
                <a:solidFill>
                  <a:schemeClr val="dk1"/>
                </a:solidFill>
              </a:rPr>
              <a:t> for </a:t>
            </a:r>
            <a:r>
              <a:rPr lang="pt-PT" sz="1800" dirty="0" err="1">
                <a:solidFill>
                  <a:schemeClr val="dk1"/>
                </a:solidFill>
              </a:rPr>
              <a:t>its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end-user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products</a:t>
            </a:r>
            <a:r>
              <a:rPr lang="pt-PT" sz="1800" dirty="0">
                <a:solidFill>
                  <a:schemeClr val="dk1"/>
                </a:solidFill>
              </a:rPr>
              <a:t> (YouTube, </a:t>
            </a:r>
            <a:r>
              <a:rPr lang="pt-PT" sz="1800" dirty="0" err="1">
                <a:solidFill>
                  <a:schemeClr val="dk1"/>
                </a:solidFill>
              </a:rPr>
              <a:t>Gmail</a:t>
            </a:r>
            <a:r>
              <a:rPr lang="pt-PT" sz="1800" dirty="0">
                <a:solidFill>
                  <a:schemeClr val="dk1"/>
                </a:solidFill>
              </a:rPr>
              <a:t>, </a:t>
            </a:r>
            <a:r>
              <a:rPr lang="pt-PT" sz="1800" dirty="0" err="1">
                <a:solidFill>
                  <a:schemeClr val="dk1"/>
                </a:solidFill>
              </a:rPr>
              <a:t>and</a:t>
            </a:r>
            <a:r>
              <a:rPr lang="pt-PT" sz="1800" dirty="0">
                <a:solidFill>
                  <a:schemeClr val="dk1"/>
                </a:solidFill>
              </a:rPr>
              <a:t> Google </a:t>
            </a:r>
            <a:r>
              <a:rPr lang="pt-PT" sz="1800" dirty="0" err="1">
                <a:solidFill>
                  <a:schemeClr val="dk1"/>
                </a:solidFill>
              </a:rPr>
              <a:t>Maps</a:t>
            </a:r>
            <a:r>
              <a:rPr lang="pt-PT" sz="1800" dirty="0">
                <a:solidFill>
                  <a:schemeClr val="dk1"/>
                </a:solidFill>
              </a:rPr>
              <a:t>)</a:t>
            </a:r>
            <a:endParaRPr sz="1800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pt-PT" sz="1800" dirty="0">
                <a:solidFill>
                  <a:schemeClr val="dk1"/>
                </a:solidFill>
              </a:rPr>
              <a:t>GCP </a:t>
            </a:r>
            <a:r>
              <a:rPr lang="pt-PT" sz="1800" dirty="0" err="1">
                <a:solidFill>
                  <a:schemeClr val="dk1"/>
                </a:solidFill>
              </a:rPr>
              <a:t>offers</a:t>
            </a:r>
            <a:r>
              <a:rPr lang="pt-PT" sz="1800" dirty="0">
                <a:solidFill>
                  <a:schemeClr val="dk1"/>
                </a:solidFill>
              </a:rPr>
              <a:t> a </a:t>
            </a:r>
            <a:r>
              <a:rPr lang="pt-PT" sz="1800" dirty="0" err="1">
                <a:solidFill>
                  <a:schemeClr val="dk1"/>
                </a:solidFill>
              </a:rPr>
              <a:t>broad</a:t>
            </a:r>
            <a:r>
              <a:rPr lang="pt-PT" sz="1800" dirty="0">
                <a:solidFill>
                  <a:schemeClr val="dk1"/>
                </a:solidFill>
              </a:rPr>
              <a:t> range </a:t>
            </a:r>
            <a:r>
              <a:rPr lang="pt-PT" sz="1800" dirty="0" err="1">
                <a:solidFill>
                  <a:schemeClr val="dk1"/>
                </a:solidFill>
              </a:rPr>
              <a:t>of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globally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distributed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cloud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computing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services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including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computing</a:t>
            </a:r>
            <a:r>
              <a:rPr lang="pt-PT" sz="1800" dirty="0">
                <a:solidFill>
                  <a:schemeClr val="dk1"/>
                </a:solidFill>
              </a:rPr>
              <a:t>, data </a:t>
            </a:r>
            <a:r>
              <a:rPr lang="pt-PT" sz="1800" dirty="0" err="1">
                <a:solidFill>
                  <a:schemeClr val="dk1"/>
                </a:solidFill>
              </a:rPr>
              <a:t>storage</a:t>
            </a:r>
            <a:r>
              <a:rPr lang="pt-PT" sz="1800" dirty="0">
                <a:solidFill>
                  <a:schemeClr val="dk1"/>
                </a:solidFill>
              </a:rPr>
              <a:t>, data </a:t>
            </a:r>
            <a:r>
              <a:rPr lang="pt-PT" sz="1800" dirty="0" err="1">
                <a:solidFill>
                  <a:schemeClr val="dk1"/>
                </a:solidFill>
              </a:rPr>
              <a:t>analytics</a:t>
            </a:r>
            <a:r>
              <a:rPr lang="pt-PT" sz="1800" dirty="0">
                <a:solidFill>
                  <a:schemeClr val="dk1"/>
                </a:solidFill>
              </a:rPr>
              <a:t>, </a:t>
            </a:r>
            <a:r>
              <a:rPr lang="pt-PT" sz="1800" dirty="0" err="1">
                <a:solidFill>
                  <a:schemeClr val="dk1"/>
                </a:solidFill>
              </a:rPr>
              <a:t>machine</a:t>
            </a:r>
            <a:r>
              <a:rPr lang="pt-PT" sz="1800" dirty="0">
                <a:solidFill>
                  <a:schemeClr val="dk1"/>
                </a:solidFill>
              </a:rPr>
              <a:t> </a:t>
            </a:r>
            <a:r>
              <a:rPr lang="pt-PT" sz="1800" dirty="0" err="1">
                <a:solidFill>
                  <a:schemeClr val="dk1"/>
                </a:solidFill>
              </a:rPr>
              <a:t>learning</a:t>
            </a:r>
            <a:r>
              <a:rPr lang="pt-PT" sz="1800" dirty="0">
                <a:solidFill>
                  <a:schemeClr val="dk1"/>
                </a:solidFill>
              </a:rPr>
              <a:t>, </a:t>
            </a:r>
            <a:r>
              <a:rPr lang="pt-PT" sz="1800" dirty="0" err="1">
                <a:solidFill>
                  <a:schemeClr val="dk1"/>
                </a:solidFill>
              </a:rPr>
              <a:t>and</a:t>
            </a:r>
            <a:r>
              <a:rPr lang="pt-PT" sz="1800" dirty="0">
                <a:solidFill>
                  <a:schemeClr val="dk1"/>
                </a:solidFill>
              </a:rPr>
              <a:t> network </a:t>
            </a:r>
            <a:r>
              <a:rPr lang="pt-PT" sz="1800" dirty="0" err="1">
                <a:solidFill>
                  <a:schemeClr val="dk1"/>
                </a:solidFill>
              </a:rPr>
              <a:t>services</a:t>
            </a:r>
            <a:r>
              <a:rPr lang="pt-PT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65EF-F235-098B-C903-D002DD938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415061"/>
            <a:ext cx="8520600" cy="977133"/>
          </a:xfrm>
        </p:spPr>
        <p:txBody>
          <a:bodyPr/>
          <a:lstStyle/>
          <a:p>
            <a:r>
              <a:rPr lang="en-BE" sz="4000" dirty="0"/>
              <a:t>Key GCP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1CE72-C5CE-D8D1-B34D-91246CCA3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532238"/>
            <a:ext cx="8520600" cy="3295135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800" b="1" dirty="0"/>
              <a:t>Global Infrastructure:</a:t>
            </a:r>
            <a:r>
              <a:rPr lang="en-GB" sz="1800" dirty="0"/>
              <a:t> Extensive network of data </a:t>
            </a:r>
            <a:r>
              <a:rPr lang="en-GB" sz="1800" dirty="0" err="1"/>
              <a:t>centers</a:t>
            </a:r>
            <a:r>
              <a:rPr lang="en-GB" sz="1800" dirty="0"/>
              <a:t> worldwide for low latency and high availability. </a:t>
            </a:r>
            <a:br>
              <a:rPr lang="en-GB" sz="1800" dirty="0"/>
            </a:br>
            <a:endParaRPr lang="en-GB" sz="18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800" b="1" dirty="0"/>
              <a:t>Advanced Data Analytics and Machine Learning:</a:t>
            </a:r>
            <a:r>
              <a:rPr lang="en-GB" sz="1800" dirty="0"/>
              <a:t> Leveraging Google's expertise in these areas, GCP offers powerful tools like </a:t>
            </a:r>
            <a:r>
              <a:rPr lang="en-GB" sz="1800" dirty="0" err="1"/>
              <a:t>BigQuery</a:t>
            </a:r>
            <a:r>
              <a:rPr lang="en-GB" sz="1800" dirty="0"/>
              <a:t> and TensorFlow. </a:t>
            </a:r>
            <a:br>
              <a:rPr lang="en-GB" sz="1800" dirty="0"/>
            </a:br>
            <a:endParaRPr lang="en-GB" sz="18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800" b="1" dirty="0"/>
              <a:t>Openness and Interoperability:</a:t>
            </a:r>
            <a:r>
              <a:rPr lang="en-GB" sz="1800" dirty="0"/>
              <a:t> Works seamlessly with other cloud platforms and on-premises systems. </a:t>
            </a:r>
            <a:br>
              <a:rPr lang="en-GB" sz="1800" dirty="0"/>
            </a:br>
            <a:endParaRPr lang="en-GB" sz="18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800" b="1" dirty="0"/>
              <a:t>Strong Security and Compliance:</a:t>
            </a:r>
            <a:r>
              <a:rPr lang="en-GB" sz="1800" dirty="0"/>
              <a:t> Built-in security features and certifications to protect your data.</a:t>
            </a:r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376082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65EF-F235-098B-C903-D002DD938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415061"/>
            <a:ext cx="8520600" cy="977133"/>
          </a:xfrm>
        </p:spPr>
        <p:txBody>
          <a:bodyPr/>
          <a:lstStyle/>
          <a:p>
            <a:r>
              <a:rPr lang="en-BE" sz="4000" dirty="0"/>
              <a:t> GCP building blocks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1CE72-C5CE-D8D1-B34D-91246CCA3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532238"/>
            <a:ext cx="8520600" cy="3295135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400" b="1" dirty="0"/>
              <a:t>Compute Engine:</a:t>
            </a:r>
            <a:r>
              <a:rPr lang="en-GB" sz="1400" dirty="0"/>
              <a:t> Create and manage custom virtual machines (VMs) to run your applications. </a:t>
            </a:r>
          </a:p>
          <a:p>
            <a:pPr marL="482600" indent="-342900" algn="l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400" b="1" dirty="0"/>
              <a:t>App Engine:</a:t>
            </a:r>
            <a:r>
              <a:rPr lang="en-GB" sz="1400" dirty="0"/>
              <a:t> Develop and host scalable applications without worrying about the underlying</a:t>
            </a:r>
          </a:p>
          <a:p>
            <a:pPr marL="139700" indent="0" algn="l"/>
            <a:r>
              <a:rPr lang="en-GB" sz="1400" dirty="0"/>
              <a:t> infrastructure. </a:t>
            </a:r>
            <a:br>
              <a:rPr lang="en-GB" sz="1400" dirty="0"/>
            </a:br>
            <a:endParaRPr lang="en-GB" sz="14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400" b="1" dirty="0"/>
              <a:t>Cloud Storage:</a:t>
            </a:r>
            <a:r>
              <a:rPr lang="en-GB" sz="1400" dirty="0"/>
              <a:t> Store and manage vast amounts of data in a durable and accessible manner. </a:t>
            </a:r>
            <a:br>
              <a:rPr lang="en-GB" sz="1400" dirty="0"/>
            </a:br>
            <a:endParaRPr lang="en-GB" sz="14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400" b="1" dirty="0" err="1"/>
              <a:t>BigQuery</a:t>
            </a:r>
            <a:r>
              <a:rPr lang="en-GB" sz="1400" b="1" dirty="0"/>
              <a:t>:</a:t>
            </a:r>
            <a:r>
              <a:rPr lang="en-GB" sz="1400" dirty="0"/>
              <a:t> </a:t>
            </a:r>
            <a:r>
              <a:rPr lang="en-GB" sz="1400" dirty="0" err="1"/>
              <a:t>Analyze</a:t>
            </a:r>
            <a:r>
              <a:rPr lang="en-GB" sz="1400" dirty="0"/>
              <a:t> petabytes of data with speed and ease, using standard SQL. </a:t>
            </a:r>
            <a:br>
              <a:rPr lang="en-GB" sz="1400" dirty="0"/>
            </a:br>
            <a:endParaRPr lang="en-GB" sz="14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400" b="1" dirty="0"/>
              <a:t>Cloud SQL:</a:t>
            </a:r>
            <a:r>
              <a:rPr lang="en-GB" sz="1400" dirty="0"/>
              <a:t> Host instances of popular relational databases like MySQL, PostgreSQL, and SQL Server. </a:t>
            </a:r>
            <a:br>
              <a:rPr lang="en-GB" sz="1400" dirty="0"/>
            </a:br>
            <a:endParaRPr lang="en-GB" sz="14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400" b="1" dirty="0"/>
              <a:t>Cloud Functions:</a:t>
            </a:r>
            <a:r>
              <a:rPr lang="en-GB" sz="1400" dirty="0"/>
              <a:t> Execute serverless code in response to events, such as database changes or file uploads.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73508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65EF-F235-098B-C903-D002DD938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415061"/>
            <a:ext cx="8520600" cy="977133"/>
          </a:xfrm>
        </p:spPr>
        <p:txBody>
          <a:bodyPr/>
          <a:lstStyle/>
          <a:p>
            <a:r>
              <a:rPr lang="en-BE" sz="4000" dirty="0"/>
              <a:t>Real world use cases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1CE72-C5CE-D8D1-B34D-91246CCA3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532238"/>
            <a:ext cx="8520600" cy="3295135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b="1" dirty="0"/>
              <a:t>E-commerce:</a:t>
            </a:r>
            <a:r>
              <a:rPr lang="en-GB" sz="1600" dirty="0"/>
              <a:t> Product personalization, real-time sales data analysis, and scalability for peak demand. </a:t>
            </a:r>
            <a:br>
              <a:rPr lang="en-GB" sz="1600" dirty="0"/>
            </a:br>
            <a:endParaRPr lang="en-GB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b="1" dirty="0"/>
              <a:t>Healthcare:</a:t>
            </a:r>
            <a:r>
              <a:rPr lang="en-GB" sz="1600" dirty="0"/>
              <a:t> Genomic data analysis, development of mobile health applications, and secure storage of patient data. </a:t>
            </a:r>
            <a:br>
              <a:rPr lang="en-GB" sz="1600" dirty="0"/>
            </a:br>
            <a:endParaRPr lang="en-GB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b="1" dirty="0"/>
              <a:t>Finance:</a:t>
            </a:r>
            <a:r>
              <a:rPr lang="en-GB" sz="1600" dirty="0"/>
              <a:t> Fraud detection, risk analysis, and development of algorithmic trading applications. </a:t>
            </a:r>
            <a:br>
              <a:rPr lang="en-GB" sz="1600" dirty="0"/>
            </a:br>
            <a:endParaRPr lang="en-GB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b="1" dirty="0"/>
              <a:t>Media and Entertainment:</a:t>
            </a:r>
            <a:r>
              <a:rPr lang="en-GB" sz="1600" dirty="0"/>
              <a:t> Real-time video encoding, global content delivery, and audience data analysis.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2698166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65EF-F235-098B-C903-D002DD938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415061"/>
            <a:ext cx="8520600" cy="977133"/>
          </a:xfrm>
        </p:spPr>
        <p:txBody>
          <a:bodyPr/>
          <a:lstStyle/>
          <a:p>
            <a:r>
              <a:rPr lang="en-BE" sz="4000" dirty="0"/>
              <a:t>Real world use cases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1CE72-C5CE-D8D1-B34D-91246CCA3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532238"/>
            <a:ext cx="8520600" cy="3295135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b="1" dirty="0"/>
              <a:t>E-commerce:</a:t>
            </a:r>
            <a:r>
              <a:rPr lang="en-GB" sz="1600" dirty="0"/>
              <a:t> Product personalization, real-time sales data analysis, and scalability for peak demand. </a:t>
            </a:r>
            <a:br>
              <a:rPr lang="en-GB" sz="1600" dirty="0"/>
            </a:br>
            <a:endParaRPr lang="en-GB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b="1" dirty="0"/>
              <a:t>Healthcare:</a:t>
            </a:r>
            <a:r>
              <a:rPr lang="en-GB" sz="1600" dirty="0"/>
              <a:t> Genomic data analysis, development of mobile health applications, and secure storage of patient data. </a:t>
            </a:r>
            <a:br>
              <a:rPr lang="en-GB" sz="1600" dirty="0"/>
            </a:br>
            <a:endParaRPr lang="en-GB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b="1" dirty="0"/>
              <a:t>Finance:</a:t>
            </a:r>
            <a:r>
              <a:rPr lang="en-GB" sz="1600" dirty="0"/>
              <a:t> Fraud detection, risk analysis, and development of algorithmic trading applications. </a:t>
            </a:r>
            <a:br>
              <a:rPr lang="en-GB" sz="1600" dirty="0"/>
            </a:br>
            <a:endParaRPr lang="en-GB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b="1" dirty="0"/>
              <a:t>Media and Entertainment:</a:t>
            </a:r>
            <a:r>
              <a:rPr lang="en-GB" sz="1600" dirty="0"/>
              <a:t> Real-time video encoding, global content delivery, and audience data analysis.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303822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65EF-F235-098B-C903-D002DD938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415061"/>
            <a:ext cx="8520600" cy="977133"/>
          </a:xfrm>
        </p:spPr>
        <p:txBody>
          <a:bodyPr/>
          <a:lstStyle/>
          <a:p>
            <a:r>
              <a:rPr lang="en-BE" sz="4000" dirty="0"/>
              <a:t>Hands on BigQuery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1CE72-C5CE-D8D1-B34D-91246CCA3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532238"/>
            <a:ext cx="8520600" cy="3295135"/>
          </a:xfrm>
        </p:spPr>
        <p:txBody>
          <a:bodyPr/>
          <a:lstStyle/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dirty="0"/>
              <a:t>To begin your GCP journey, you'll need to create a Google Cloud account.</a:t>
            </a:r>
            <a:br>
              <a:rPr lang="en-GB" sz="1600" dirty="0"/>
            </a:br>
            <a:endParaRPr lang="en-GB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dirty="0"/>
              <a:t>Visit the Google Cloud Platform at: </a:t>
            </a:r>
            <a:r>
              <a:rPr lang="en-GB" sz="1600" dirty="0">
                <a:hlinkClick r:id="rId2"/>
              </a:rPr>
              <a:t>https://cloud.google.com</a:t>
            </a:r>
            <a:br>
              <a:rPr lang="en-GB" sz="1600" dirty="0"/>
            </a:br>
            <a:endParaRPr lang="en-GB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dirty="0"/>
              <a:t>Click on "Sign In" and use your Google account or create a new one.</a:t>
            </a:r>
            <a:br>
              <a:rPr lang="en-GB" sz="1600" dirty="0"/>
            </a:br>
            <a:endParaRPr lang="en-GB" sz="1600" dirty="0"/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GB" sz="1600" dirty="0"/>
              <a:t>You'll be prompted to provide billing information. Don't worry, GCP offers a free tier to explore its services.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35810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4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PT" sz="50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Supervised </a:t>
            </a:r>
            <a:r>
              <a:rPr lang="pt-PT" sz="5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sz="50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64"/>
          <p:cNvPicPr preferRelativeResize="0"/>
          <p:nvPr/>
        </p:nvPicPr>
        <p:blipFill rotWithShape="1">
          <a:blip r:embed="rId4">
            <a:alphaModFix/>
          </a:blip>
          <a:srcRect l="33453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Microsoft Macintosh PowerPoint</Application>
  <PresentationFormat>On-screen Show (16:9)</PresentationFormat>
  <Paragraphs>40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Montserrat</vt:lpstr>
      <vt:lpstr>Helvetica Neue</vt:lpstr>
      <vt:lpstr>Arial</vt:lpstr>
      <vt:lpstr>Helvetica Neue Light</vt:lpstr>
      <vt:lpstr>Roboto Medium</vt:lpstr>
      <vt:lpstr>Roboto</vt:lpstr>
      <vt:lpstr>Roboto Slab</vt:lpstr>
      <vt:lpstr>Simple Light</vt:lpstr>
      <vt:lpstr>Simple Light</vt:lpstr>
      <vt:lpstr>Simple Light</vt:lpstr>
      <vt:lpstr>DA_FT BERLIN | IRONHACK</vt:lpstr>
      <vt:lpstr>Understanding the Cloud</vt:lpstr>
      <vt:lpstr>PowerPoint Presentation</vt:lpstr>
      <vt:lpstr>Key GCP features</vt:lpstr>
      <vt:lpstr> GCP building blocks</vt:lpstr>
      <vt:lpstr>Real world use cases</vt:lpstr>
      <vt:lpstr>Real world use cases</vt:lpstr>
      <vt:lpstr>Hands on BigQuery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DA_FT BERLIN | IRONHACK</dc:title>
  <cp:lastModifiedBy>Aleksander Boski</cp:lastModifiedBy>
  <cp:revision>1</cp:revision>
  <dcterms:modified xsi:type="dcterms:W3CDTF">2024-08-13T08:59:19Z</dcterms:modified>
</cp:coreProperties>
</file>